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64"/>
    </p:embeddedFont>
    <p:embeddedFont>
      <p:font typeface="Roboto Mono" panose="02020500000000000000" charset="0"/>
      <p:regular r:id="rId65"/>
      <p:bold r:id="rId66"/>
      <p:italic r:id="rId67"/>
      <p:boldItalic r:id="rId68"/>
    </p:embeddedFont>
    <p:embeddedFont>
      <p:font typeface="微軟正黑體" panose="020B0604030504040204" pitchFamily="34" charset="-12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154B63-1DD5-42FA-8322-090A79075288}">
  <a:tblStyle styleId="{23154B63-1DD5-42FA-8322-090A790752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838260-4BE8-4CC9-BDE0-F938A499D3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400b4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400b4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2400b4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92400b4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92400b42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92400b42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92400b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92400b42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2400b4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92400b42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92400b42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92400b42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92400b42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92400b42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92400b42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92400b42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93c521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93c521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91e49a6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91e49a6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3c521b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93c521b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3c521b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3c521b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3c521b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3c521bf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93c521bf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93c521bf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3c521b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93c521b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3c521b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93c521bf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9efdf9ba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9efdf9ba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efdf9b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9efdf9b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9efdf9ba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9efdf9ba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93c521b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93c521b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1e49a6e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91e49a6e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93c521bf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93c521bf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93c521b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93c521b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93c521b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93c521b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93c521bf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93c521bf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93c521b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93c521b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3c521bf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3c521bf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93c521bf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93c521bf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93c521bf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93c521bf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93c521bf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93c521bf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9efdf9b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9efdf9b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91e49a6e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91e49a6e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9efdf9b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9efdf9b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9efdf9ba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9efdf9ba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9efdf9b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9efdf9b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9efdf9ba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9efdf9ba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9efdf9b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9efdf9b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9efdf9ba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9efdf9ba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92400b4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92400b4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2400b4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92400b4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92400b4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92400b4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2400b4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92400b4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92400b4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92400b4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i/seller/orders/m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專案名稱: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查詢歷史訂單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點選「我的訂單」進入訂單管理畫面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系統會列出目前帳號所有歷史訂單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點擊訂單旁的「查看詳情」按鈕，可以展開該筆訂單內的所有商品內容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資料庫模型圖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資料庫模型圖說明 </a:t>
            </a:r>
            <a:r>
              <a:rPr lang="en" sz="2750"/>
              <a:t>- </a:t>
            </a:r>
            <a:r>
              <a:rPr lang="en" sz="2750">
                <a:highlight>
                  <a:schemeClr val="lt1"/>
                </a:highlight>
              </a:rPr>
              <a:t>使用者 &amp; 認證 (User &amp; Auth)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users: 核心使用者表 role 欄位 ('BUYER' / 'SELLER') 用於區分角色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password_reset_tokens: 存放「忘記密碼」時產生的一次性 Token 關聯 user_id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欄位（關聯自己）用於實現樹狀分類結構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order_item_id 以確保只有已購買的買家才能評價。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用於儲存 balance (餘額)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PAYMENT (支付)  WITHDRAWAL (提款) 等所有變動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前端程式</a:t>
            </a: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登入功能：驗證用戶輸入的帳號密碼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商品資料展示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加入購物車功能：點擊產品按鈕後，將商品加入購物車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 送出訂單功能：計算總金額並送出訂單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5. 買家儲值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6. 買家評論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7. 後台報表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呼叫流程整理</a:t>
            </a:r>
            <a:endParaRPr/>
          </a:p>
        </p:txBody>
      </p:sp>
      <p:pic>
        <p:nvPicPr>
          <p:cNvPr id="151" name="Google Shape;151;p29" title="螢幕擷取畫面 2025-11-26 1104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75" y="621750"/>
            <a:ext cx="6435527" cy="4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285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前端畫面區塊程式</a:t>
            </a:r>
            <a:endParaRPr/>
          </a:p>
        </p:txBody>
      </p:sp>
      <p:graphicFrame>
        <p:nvGraphicFramePr>
          <p:cNvPr id="157" name="Google Shape;157;p30"/>
          <p:cNvGraphicFramePr/>
          <p:nvPr/>
        </p:nvGraphicFramePr>
        <p:xfrm>
          <a:off x="148875" y="66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{F1838260-4BE8-4CC9-BDE0-F938A499D340}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區塊名稱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說明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登入區塊 (#login)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使用者輸入帳密(/login.html)，點擊登入按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鈕(/login.js)，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呼叫 AuthController的/api/auth/login</a:t>
                      </a:r>
                      <a:r>
                        <a:rPr lang="en"/>
                        <a:t> 產生JWT Token 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(透過JwtUtil.generateToken(user))</a:t>
                      </a:r>
                      <a:r>
                        <a:rPr lang="en"/>
                        <a:t>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然後判斷買家, 賣家, 或登入失敗.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驗證通過後, </a:t>
                      </a:r>
                      <a:r>
                        <a:rPr lang="en"/>
                        <a:t>將Token, Role存入local storage(使用者電腦), 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但Token有有效期(設定在application.properties), 所以時間到, Token還是會失效(Server端為主).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後端回傳401表示Token(密碼)錯誤. 如果顯示'登入API錯誤', 表示CORS跨網域失敗.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產品列表 (#products)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點選商城首頁 (/products.html),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呼叫 </a:t>
                      </a:r>
                      <a:r>
                        <a:rPr lang="en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api/public/products(ProductController)回傳的資料顯示於頁面</a:t>
                      </a:r>
                      <a:endParaRPr sz="17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購物車 (#cart)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顯示目前購物車內容(/cart.html/js)CartController(/api/cart/)，可刪除商品、送出訂單cart.js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（呼叫/api/orders/checkout ）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訂單管理 (#orders)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顯示我的歷史訂單/api/orders.html, </a:t>
                      </a:r>
                      <a:r>
                        <a:rPr lang="en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呼叫(/api/orders/me)</a:t>
                      </a:r>
                      <a:endParaRPr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163" name="Google Shape;163;p31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l="3762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大綱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169" name="Google Shape;169;p32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l="4080" t="5855" r="-2398" b="-3932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175" name="Google Shape;175;p33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l="3353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181" name="Google Shape;181;p34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l="3353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lang="en" b="1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87" name="Google Shape;187;p35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l="2872" t="13659" r="54883" b="11411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購物車結帳流程（handleCheckout）：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功能：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1.確認購物車是否有商品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2.檢查錢包餘額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3.將獲得的購物車內容 POST 請求至後端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邏輯：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用Token的方式取得購物車資料。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取得購物車內容並讀取 totalPrice。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假如錢包餘額不足，顯示錯誤並提示儲值，流程中止。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若餘額足夠，停用結帳與清空按鈕。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呼叫後端 建立訂單。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若成功：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顯示成功訊息，包含訂單張數。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延遲 1 秒更新錢包與購物車資料。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若失敗：顯示錯誤訊息（後端 message 或預設提示）。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不論成功失敗，最後都會重新啟用按鈕。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4" name="Google Shape;194;p36" title="Screenshot from 2025-11-25 14-52-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1.Token獲取後端購物車內容(cart.js, fetchMyCart())，檢查購物有沒有商品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2.renderCart() 建立顯示畫面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01" name="Google Shape;201;p37" title="Screenshot from 2025-11-25 15-17-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功能：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1.顯示特定訂單內容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2.呼叫 renderOrderDetails(order) 來繪製顯示畫面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0"/>
              <a:t>增加頁數: 27~28</a:t>
            </a:r>
            <a:endParaRPr sz="7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fetchMySellerOrders() 獲取我(賣家)的所有訂單</a:t>
            </a:r>
            <a:endParaRPr sz="2500"/>
          </a:p>
        </p:txBody>
      </p:sp>
      <p:pic>
        <p:nvPicPr>
          <p:cNvPr id="213" name="Google Shape;213;p39" title="螢幕擷取畫面 2025-11-26 1626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625" y="1017725"/>
            <a:ext cx="6291903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311700" y="1425288"/>
            <a:ext cx="219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功能: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獲取我(賣家)訂單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renderProductRatings - 買家評價</a:t>
            </a:r>
            <a:endParaRPr/>
          </a:p>
        </p:txBody>
      </p:sp>
      <p:pic>
        <p:nvPicPr>
          <p:cNvPr id="220" name="Google Shape;220;p40" title="螢幕擷取畫面 2025-11-26 1633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150"/>
            <a:ext cx="8420425" cy="23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後端架構概述</a:t>
            </a:r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 Spring Boot 框架建構 RESTful API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使用 JWT 驗證用戶身份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專案介紹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 JWT : (右圖)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generateToken()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建立或是獲取資訊提供JWT產生字串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&lt;加入額外資訊: role, user id&gt;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產生JWT字串: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有效期: application.properties裡設定</a:t>
            </a:r>
            <a:endParaRPr sz="1200">
              <a:solidFill>
                <a:schemeClr val="dk2"/>
              </a:solidFill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42" title="Screenshot from 2025-11-25 17-14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 title="Screenshot from 2025-11-25 17-31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驗證JWT : (下圖)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isTokenValid()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241" name="Google Shape;241;p43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@ResController, @RequestMapping("/api/auth") 定義REST API端點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@Autowired: 注入UserService, JwtUtil, UserDAO, PasswordEncoder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1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254" name="Google Shape;254;p45"/>
          <p:cNvGraphicFramePr/>
          <p:nvPr/>
        </p:nvGraphicFramePr>
        <p:xfrm>
          <a:off x="3218975" y="15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{F1838260-4BE8-4CC9-BDE0-F938A499D340}</a:tableStyleId>
              </a:tblPr>
              <a:tblGrid>
                <a:gridCol w="19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欄位名稱（Database）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說明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備註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商品主鍵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PK(Primary Key)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關聯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FK(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/>
                        <a:t>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category_id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商品分類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"電子產品", "食品" 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name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商品名稱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description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商品敘述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TEXT（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/>
                        <a:t>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price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商品價格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最多可儲存 10 位數字，其中有 2 位是小數位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stock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庫存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integer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image_url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照片連結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建立時間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updated_at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更新時間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67" name="Google Shape;267;p47" title="Screenshot from 2025-11-25 20-43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275" name="Google Shape;275;p48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流程說明：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此 API 不需要 Request Body，它會自動從 Token 抓取買家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從 Token 中解析出「使用者名稱 (Email)」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JwtUtil.java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public String extractUsername(String token) {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return extractClaim(token, Claims::getSubject);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}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儲存「訂單」, (因為 cascade = ALL, 這會「同時」儲存所有 OrderItemPO)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savedOrder = orderDAO.save(newOrder);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為了不要有recursion造成stackoverflow(不斷循環查詢造成記憶體爆掉), 要設定成"LAZY"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(JAP entity) : 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cascade = CascadeType.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fetch = FetchType.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/>
        </p:nvSpPr>
        <p:spPr>
          <a:xfrm>
            <a:off x="311700" y="3159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查詢單筆訂單（含明細）：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311700" y="859300"/>
            <a:ext cx="59634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"/me/{orderId}"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			// GET : /api/orders/me/{orderId}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getMyOrderDetails(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@PathVariable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6A3E3E"/>
                </a:solidFill>
                <a:highlight>
                  <a:srgbClr val="FFFFFF"/>
                </a:highlight>
              </a:rPr>
              <a:t>orderId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根據訂單編號查詢單筆訂單。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預設會包含訂單明細，如果你想保留明細給前端查閱，這樣設計是可以的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OrderItem實體類別</a:t>
            </a:r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0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@Entity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3F7F5F"/>
                </a:solidFill>
                <a:highlight>
                  <a:srgbClr val="FFFFFF"/>
                </a:highlight>
              </a:rPr>
              <a:t>// (關鍵) 絕對不要用 @Data</a:t>
            </a:r>
            <a:endParaRPr sz="12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@Setter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@NoArgsConstructor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@ToString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@EqualsAndHashCode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OrderItemPO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@Id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@GeneratedValue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(strategy = GenerationType.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IDENTITY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orderItemId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false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true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ProductPO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product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/>
          </a:p>
        </p:txBody>
      </p:sp>
      <p:sp>
        <p:nvSpPr>
          <p:cNvPr id="288" name="Google Shape;288;p50"/>
          <p:cNvSpPr txBox="1"/>
          <p:nvPr/>
        </p:nvSpPr>
        <p:spPr>
          <a:xfrm>
            <a:off x="5892000" y="1152475"/>
            <a:ext cx="29403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因為 </a:t>
            </a:r>
            <a:r>
              <a:rPr lang="en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r>
              <a:rPr lang="en" sz="1100" b="1">
                <a:solidFill>
                  <a:schemeClr val="dk1"/>
                </a:solidFill>
              </a:rPr>
              <a:t> 會自動產生 ToString / Equals / HashCode，導致 Lazy Loading、雙向關係、Hibernate Proxy 全部炸掉。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只要是 JPA Entity，一律：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不用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用 Getter、Setter + 有控制的 ToString、Equals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資料庫Order_items和Orders關聯性</a:t>
            </a:r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Order_items是「訂單項目」的資料表，用來記錄每張訂單中包含了哪些商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品,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每一筆Order_items資料中會包含一個Order_id欄位，指向Orders資料表中的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id欄位</a:t>
            </a:r>
            <a:endParaRPr/>
          </a:p>
        </p:txBody>
      </p:sp>
      <p:pic>
        <p:nvPicPr>
          <p:cNvPr id="295" name="Google Shape;295;p51" title="螢幕擷取畫面 2025-11-26 1137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5" y="3157675"/>
            <a:ext cx="5986316" cy="2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使用案例（Use Case）</a:t>
            </a:r>
            <a:endParaRPr/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{23154B63-1DD5-42FA-8322-090A79075288}</a:tableStyleId>
              </a:tblPr>
              <a:tblGrid>
                <a:gridCol w="113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項目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使用案例 (Use Case)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包含功能/說明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相關角色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用戶認證 (Authentication)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註冊、登入、發送 Email 驗證碼、重設密碼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Public, Buyer, 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商品瀏覽 (Product Browsing)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瀏覽商品列表、查看商品詳情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Public, Buyer, 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III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購物車管理 (Cart Management)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加入購物車、修改/刪除購物車項目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IV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訂單結帳 (Order Checkout)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執行結帳流程，自動進行多賣家拆單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買家訂單查詢 (Buyer Order Inquiry)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查詢買家自己的訂單列表與詳情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評價管理 (Rating Management)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買家： 建立/更新商品評價 。賣家： 查詢商品評價 。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Buyer, 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買家錢包儲值 (Buyer Wallet Top-up)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增加電子錢包餘額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VIII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賣家商品管理 (Seller Product Mgt.)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新增商品 (上架)、修改/刪除商品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賣家訂單查詢 (Seller Order Inquiry)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查詢賣家收到的訂單列表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賣家提款管理 (Seller Withdrawal)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設定提款帳戶、申請錢包提款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Seller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本專案，整合前端與後端技術，實作會員登入、商品展示、購物車、訂單管理等功能。前端使用HTML、JavaScript建構互動式介面，並串接後端RESTful API。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後端則採用Spring Boot 搭配JWT 驗證與資料庫(MySQL)，實現完整的帳號驗證與訂單資料管理，本專案展示了前後端分離商城系統。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串接綠界第三方金流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solidFill>
                  <a:schemeClr val="dk1"/>
                </a:solidFill>
              </a:rPr>
              <a:t>Vincent - 增加</a:t>
            </a:r>
            <a:endParaRPr sz="8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0" dirty="0" smtClean="0">
                <a:solidFill>
                  <a:schemeClr val="dk1"/>
                </a:solidFill>
              </a:rPr>
              <a:t>P</a:t>
            </a:r>
            <a:r>
              <a:rPr lang="en" sz="8000" dirty="0" smtClean="0">
                <a:solidFill>
                  <a:schemeClr val="dk1"/>
                </a:solidFill>
              </a:rPr>
              <a:t>age. 42-45</a:t>
            </a:r>
            <a:endParaRPr sz="8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SellerOrderController 功能簡介 </a:t>
            </a:r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查詢 ”賣家” 收到的所有訂單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GET </a:t>
            </a:r>
            <a:r>
              <a:rPr lang="en" sz="1200" b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http://localhost:8080/api/seller/orders/me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 @RestController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"/api/seller/orders"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SellerOrderController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流程說明: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驗證是否為賣家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根據users table的user id(關聯到orders 的seller id)找出此賣家下的所有訂單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為了不要有recursion造成stackoverflow(不斷循環查詢造成記憶體爆掉), OrderPO要設定成"LAZY"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買家評論: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@RestController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"/api/ratings"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POST貼上評論: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RatingController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createRating(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CreateRatingRequestVO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try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1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 RatingResponseVO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newRating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lang="en" sz="1100" b="1">
                <a:solidFill>
                  <a:srgbClr val="0000C0"/>
                </a:solidFill>
                <a:highlight>
                  <a:srgbClr val="D4D4D4"/>
                </a:highlight>
              </a:rPr>
              <a:t>ratingService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.createRating(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取得訂單明細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JAP儲存評價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24" name="Google Shape;32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買家(登入買家)的所有評論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GET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/api/ratings/me</a:t>
            </a:r>
            <a:endParaRPr sz="12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"/me"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getMyRatings() {</a:t>
            </a:r>
            <a:endParaRPr sz="1100" b="1">
              <a:solidFill>
                <a:srgbClr val="7F0055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修改評論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PUT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/api/ratings/{ratingId}</a:t>
            </a:r>
            <a:endParaRPr sz="1200"/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@PutMapping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"/{ratingId}"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updateMyRating(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取得評價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更新欄位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WalletController 功能簡介</a:t>
            </a:r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"/topup"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		// </a:t>
            </a:r>
            <a:r>
              <a:rPr lang="en" sz="1100" b="1">
                <a:solidFill>
                  <a:srgbClr val="0000FF"/>
                </a:solidFill>
                <a:highlight>
                  <a:srgbClr val="FFFFFF"/>
                </a:highlight>
              </a:rPr>
              <a:t>POST /api/wallet/topup</a:t>
            </a:r>
            <a:endParaRPr sz="11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topUpMyWallet(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TopUpRequestVO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取得錢包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加值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儲存變更錢包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JPA建立交易紀錄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將紀錄存到後端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回傳更新後的錢包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2465955"/>
          </a:xfrm>
        </p:spPr>
        <p:txBody>
          <a:bodyPr>
            <a:normAutofit/>
          </a:bodyPr>
          <a:lstStyle/>
          <a:p>
            <a:r>
              <a:rPr lang="en-US" altLang="zh-TW" sz="6000" b="1" dirty="0" smtClean="0"/>
              <a:t>Barry</a:t>
            </a:r>
            <a:r>
              <a:rPr lang="zh-TW" altLang="en-US" sz="6000" b="1" dirty="0" smtClean="0"/>
              <a:t>新增</a:t>
            </a:r>
            <a:r>
              <a:rPr lang="en-US" altLang="zh-TW" sz="6000" b="1" dirty="0" err="1" smtClean="0"/>
              <a:t>ppt</a:t>
            </a:r>
            <a:r>
              <a:rPr lang="en-US" altLang="zh-TW" sz="6000" b="1" dirty="0" smtClean="0"/>
              <a:t> –</a:t>
            </a:r>
            <a:r>
              <a:rPr lang="zh-TW" altLang="en-US" sz="6000" b="1" dirty="0"/>
              <a:t>後臺</a:t>
            </a:r>
            <a:r>
              <a:rPr lang="zh-TW" altLang="en-US" sz="6000" b="1" dirty="0" smtClean="0"/>
              <a:t>管理</a:t>
            </a:r>
            <a:endParaRPr lang="zh-TW" altLang="en-US" sz="60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3313651"/>
            <a:ext cx="8520600" cy="1255224"/>
          </a:xfrm>
        </p:spPr>
        <p:txBody>
          <a:bodyPr/>
          <a:lstStyle/>
          <a:p>
            <a:r>
              <a:rPr lang="en-US" altLang="zh-TW" dirty="0" smtClean="0"/>
              <a:t>Page.47-61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85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3610" y="948711"/>
            <a:ext cx="3206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Admin </a:t>
            </a:r>
            <a:r>
              <a:rPr lang="zh-TW" altLang="en-US" sz="2000" dirty="0"/>
              <a:t>登入 </a:t>
            </a:r>
            <a:r>
              <a:rPr lang="en-US" altLang="zh-TW" sz="2000" dirty="0" err="1"/>
              <a:t>AuthController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9" y="948711"/>
            <a:ext cx="4850998" cy="2540668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3610" y="3863618"/>
            <a:ext cx="559854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/api/auth/admin-login：管理員專用登入 API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依 adminCode 找管理員，驗證密碼 → 失敗丟錯誤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成功後產生 JWT Token，回傳 Admin 資訊與 token 給前端</a:t>
            </a:r>
          </a:p>
        </p:txBody>
      </p:sp>
      <p:sp>
        <p:nvSpPr>
          <p:cNvPr id="13" name="矩形 12"/>
          <p:cNvSpPr/>
          <p:nvPr/>
        </p:nvSpPr>
        <p:spPr>
          <a:xfrm>
            <a:off x="192333" y="112807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（進入點）</a:t>
            </a:r>
          </a:p>
        </p:txBody>
      </p:sp>
    </p:spTree>
    <p:extLst>
      <p:ext uri="{BB962C8B-B14F-4D97-AF65-F5344CB8AC3E}">
        <p14:creationId xmlns:p14="http://schemas.microsoft.com/office/powerpoint/2010/main" val="3468134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AdminUserController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管理員後台會員管理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2" y="617197"/>
            <a:ext cx="3638267" cy="2741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7" y="3360377"/>
            <a:ext cx="3991795" cy="1719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：管理員查看所有會員清單（買家＋賣家）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查單一會員詳細資料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AdminUserService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刪除或停用會員帳號</a:t>
            </a:r>
          </a:p>
        </p:txBody>
      </p:sp>
    </p:spTree>
    <p:extLst>
      <p:ext uri="{BB962C8B-B14F-4D97-AF65-F5344CB8AC3E}">
        <p14:creationId xmlns:p14="http://schemas.microsoft.com/office/powerpoint/2010/main" val="3332587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  </a:t>
            </a:r>
            <a:r>
              <a:rPr lang="en-US" altLang="zh-TW" sz="2000" dirty="0" err="1"/>
              <a:t>AdminReportController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" y="678780"/>
            <a:ext cx="3906300" cy="14278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" y="2106600"/>
            <a:ext cx="3669877" cy="2537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07" y="678780"/>
            <a:ext cx="3487928" cy="18105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summary?period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=WEEK|QUARTER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：取得周報／季報營運摘要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/admin/reports/financial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：取得營收、訂單數、平均客單價等財務統計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只負責接收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period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等參數，實際統計邏輯交給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AdminReportService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041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系統功能說明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</a:rPr>
              <a:t>頁面區域：買家/賣家登入、產品列表、訂單、購物車</a:t>
            </a:r>
            <a:endParaRPr sz="1761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</a:rPr>
              <a:t>主要功能 : </a:t>
            </a:r>
            <a:endParaRPr sz="1761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買/賣家帳戶註冊&amp;登入, 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產品顯示, 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商品評價, 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購物車, 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訂單管理,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買家電子錢包儲值, 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1" b="1">
                <a:solidFill>
                  <a:schemeClr val="dk1"/>
                </a:solidFill>
                <a:highlight>
                  <a:schemeClr val="lt1"/>
                </a:highlight>
              </a:rPr>
              <a:t>賣家收款</a:t>
            </a:r>
            <a:endParaRPr sz="1761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24" b="1">
                <a:solidFill>
                  <a:schemeClr val="dk1"/>
                </a:solidFill>
                <a:highlight>
                  <a:schemeClr val="lt1"/>
                </a:highlight>
              </a:rPr>
              <a:t>後台管理(報表生成)		</a:t>
            </a:r>
            <a:r>
              <a:rPr lang="en" sz="1763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1991" y="127668"/>
            <a:ext cx="367440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zh-TW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Service（商業邏輯）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1991" y="804776"/>
            <a:ext cx="2735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登入驗證  </a:t>
            </a:r>
            <a:r>
              <a:rPr lang="en-US" altLang="zh-TW" sz="2000" dirty="0" err="1"/>
              <a:t>AuthService</a:t>
            </a:r>
            <a:endParaRPr lang="en-US" altLang="zh-TW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1" y="1108784"/>
            <a:ext cx="5385732" cy="21554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9754" y="3568256"/>
            <a:ext cx="58597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UserRepository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找出對應使用者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passwordEncoder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驗證密碼，失敗就丟出登入失敗例外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驗證成功後回傳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AuthController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876825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107" y="92279"/>
            <a:ext cx="4788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會員管理服務  </a:t>
            </a:r>
            <a:r>
              <a:rPr lang="en-US" altLang="zh-TW" sz="2000" dirty="0" err="1"/>
              <a:t>AdminUserService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" y="612657"/>
            <a:ext cx="4253219" cy="2312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6836" y="2924936"/>
            <a:ext cx="7197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listUsersByRole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role)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角色（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）列出該類型的會員清單，讓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快速查看所有買家或賣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listOrdersByBuyer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buyerId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買家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查詢該買家所有訂單，方便後台從「買家角度」檢視交易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listOrdersBySeller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賣家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查詢該賣家所有訂單，方便追蹤某個賣家的出貨與成交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listProductsBySeller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賣家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列出該賣家上架的商品摘要，用來做商品管理或報表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deleteUserByAdmin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：由管理員在後台刪除／停用指定會員帳號</a:t>
            </a:r>
          </a:p>
        </p:txBody>
      </p:sp>
    </p:spTree>
    <p:extLst>
      <p:ext uri="{BB962C8B-B14F-4D97-AF65-F5344CB8AC3E}">
        <p14:creationId xmlns:p14="http://schemas.microsoft.com/office/powerpoint/2010/main" val="3149706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37" y="68945"/>
            <a:ext cx="4503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報表服務  </a:t>
            </a:r>
            <a:r>
              <a:rPr lang="en-US" altLang="zh-TW" sz="2000" dirty="0" err="1"/>
              <a:t>AdminReportService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469054"/>
            <a:ext cx="4957893" cy="23748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965" y="2912055"/>
            <a:ext cx="864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generateReport</a:t>
            </a:r>
            <a:r>
              <a:rPr lang="en-US" altLang="zh-TW" dirty="0"/>
              <a:t>(</a:t>
            </a:r>
            <a:r>
              <a:rPr lang="en-US" altLang="zh-TW" dirty="0" err="1"/>
              <a:t>LocalDate</a:t>
            </a:r>
            <a:r>
              <a:rPr lang="en-US" altLang="zh-TW" dirty="0"/>
              <a:t> </a:t>
            </a:r>
            <a:r>
              <a:rPr lang="en-US" altLang="zh-TW" dirty="0" err="1"/>
              <a:t>startDate</a:t>
            </a:r>
            <a:r>
              <a:rPr lang="en-US" altLang="zh-TW" dirty="0"/>
              <a:t>, </a:t>
            </a:r>
            <a:r>
              <a:rPr lang="en-US" altLang="zh-TW" dirty="0" err="1"/>
              <a:t>LocalDate</a:t>
            </a:r>
            <a:r>
              <a:rPr lang="en-US" altLang="zh-TW" dirty="0"/>
              <a:t> </a:t>
            </a:r>
            <a:r>
              <a:rPr lang="en-US" altLang="zh-TW" dirty="0" err="1"/>
              <a:t>endDate</a:t>
            </a:r>
            <a:r>
              <a:rPr lang="en-US" altLang="zh-TW" dirty="0"/>
              <a:t>)</a:t>
            </a:r>
            <a:r>
              <a:rPr lang="zh-TW" altLang="en-US" dirty="0"/>
              <a:t>：依「自訂起訖日期」產生一份營運報表，給 </a:t>
            </a:r>
            <a:r>
              <a:rPr lang="en-US" altLang="zh-TW" dirty="0"/>
              <a:t>Admin </a:t>
            </a:r>
            <a:r>
              <a:rPr lang="zh-TW" altLang="en-US" dirty="0"/>
              <a:t>查任意期間的</a:t>
            </a:r>
            <a:r>
              <a:rPr lang="zh-TW" altLang="en-US" dirty="0" smtClean="0"/>
              <a:t>狀況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generateReportForCurrentWeek</a:t>
            </a:r>
            <a:r>
              <a:rPr lang="en-US" altLang="zh-TW" dirty="0"/>
              <a:t>()</a:t>
            </a:r>
            <a:r>
              <a:rPr lang="zh-TW" altLang="en-US" dirty="0"/>
              <a:t>：以「本週」為區間，自動計算本週的營收、訂單數等</a:t>
            </a:r>
            <a:r>
              <a:rPr lang="zh-TW" altLang="en-US" dirty="0" smtClean="0"/>
              <a:t>統計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generateReportForCurrentQuarter</a:t>
            </a:r>
            <a:r>
              <a:rPr lang="en-US" altLang="zh-TW" dirty="0"/>
              <a:t>()</a:t>
            </a:r>
            <a:r>
              <a:rPr lang="zh-TW" altLang="en-US" dirty="0"/>
              <a:t>：以「本季」為區間，產出季報，方便看長期</a:t>
            </a:r>
            <a:r>
              <a:rPr lang="zh-TW" altLang="en-US" dirty="0" smtClean="0"/>
              <a:t>趨勢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generateFinancialReport</a:t>
            </a:r>
            <a:r>
              <a:rPr lang="en-US" altLang="zh-TW" dirty="0" smtClean="0"/>
              <a:t>(String </a:t>
            </a:r>
            <a:r>
              <a:rPr lang="en-US" altLang="zh-TW" dirty="0"/>
              <a:t>period)</a:t>
            </a:r>
            <a:r>
              <a:rPr lang="zh-TW" altLang="en-US" dirty="0"/>
              <a:t>：依 </a:t>
            </a:r>
            <a:r>
              <a:rPr lang="en-US" altLang="zh-TW" dirty="0"/>
              <a:t>period</a:t>
            </a:r>
            <a:r>
              <a:rPr lang="zh-TW" altLang="en-US" dirty="0"/>
              <a:t>（例如 </a:t>
            </a:r>
            <a:r>
              <a:rPr lang="en-US" altLang="zh-TW" dirty="0"/>
              <a:t>WEEK</a:t>
            </a:r>
            <a:r>
              <a:rPr lang="zh-TW" altLang="en-US" dirty="0"/>
              <a:t>／</a:t>
            </a:r>
            <a:r>
              <a:rPr lang="en-US" altLang="zh-TW" dirty="0"/>
              <a:t>QUARTER</a:t>
            </a:r>
            <a:r>
              <a:rPr lang="zh-TW" altLang="en-US" dirty="0"/>
              <a:t>／</a:t>
            </a:r>
            <a:r>
              <a:rPr lang="en-US" altLang="zh-TW" dirty="0"/>
              <a:t>YEAR</a:t>
            </a:r>
            <a:r>
              <a:rPr lang="zh-TW" altLang="en-US" dirty="0"/>
              <a:t>）計算財務報表總覽（營收、訂單數、平均客單價</a:t>
            </a:r>
            <a:r>
              <a:rPr lang="en-US" altLang="zh-TW" dirty="0"/>
              <a:t>…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exportReport</a:t>
            </a:r>
            <a:r>
              <a:rPr lang="en-US" altLang="zh-TW" dirty="0" smtClean="0"/>
              <a:t>(String </a:t>
            </a:r>
            <a:r>
              <a:rPr lang="en-US" altLang="zh-TW" dirty="0"/>
              <a:t>period, </a:t>
            </a:r>
            <a:r>
              <a:rPr lang="en-US" altLang="zh-TW" dirty="0" err="1"/>
              <a:t>HttpServletResponse</a:t>
            </a:r>
            <a:r>
              <a:rPr lang="en-US" altLang="zh-TW" dirty="0"/>
              <a:t> response)</a:t>
            </a:r>
            <a:r>
              <a:rPr lang="zh-TW" altLang="en-US" dirty="0"/>
              <a:t>：依 </a:t>
            </a:r>
            <a:r>
              <a:rPr lang="en-US" altLang="zh-TW" dirty="0"/>
              <a:t>period </a:t>
            </a:r>
            <a:r>
              <a:rPr lang="zh-TW" altLang="en-US" dirty="0"/>
              <a:t>產生報表檔（例如 </a:t>
            </a:r>
            <a:r>
              <a:rPr lang="en-US" altLang="zh-TW" dirty="0"/>
              <a:t>Excel</a:t>
            </a:r>
            <a:r>
              <a:rPr lang="zh-TW" altLang="en-US" dirty="0"/>
              <a:t>／</a:t>
            </a:r>
            <a:r>
              <a:rPr lang="en-US" altLang="zh-TW" dirty="0"/>
              <a:t>CSV</a:t>
            </a:r>
            <a:r>
              <a:rPr lang="zh-TW" altLang="en-US" dirty="0"/>
              <a:t>），寫入 </a:t>
            </a:r>
            <a:r>
              <a:rPr lang="en-US" altLang="zh-TW" dirty="0" err="1"/>
              <a:t>HttpServletResponse</a:t>
            </a:r>
            <a:r>
              <a:rPr lang="zh-TW" altLang="en-US" dirty="0"/>
              <a:t>，讓瀏覽器下載</a:t>
            </a:r>
          </a:p>
        </p:txBody>
      </p:sp>
    </p:spTree>
    <p:extLst>
      <p:ext uri="{BB962C8B-B14F-4D97-AF65-F5344CB8AC3E}">
        <p14:creationId xmlns:p14="http://schemas.microsoft.com/office/powerpoint/2010/main" val="1454426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901" y="94112"/>
            <a:ext cx="3446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產生與驗證  </a:t>
            </a:r>
            <a:r>
              <a:rPr lang="en-US" altLang="zh-TW" sz="2000" dirty="0" err="1"/>
              <a:t>JwtService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680339"/>
            <a:ext cx="4113458" cy="4042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90962" y="1869529"/>
            <a:ext cx="46530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generateToken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user)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：把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）等資訊塞進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JWT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設定過期時間與簽章密鑰，確保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不被竄改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提供解析與驗證方法，給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JwtFilter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AuthController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1691564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112"/>
            <a:ext cx="3759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三、</a:t>
            </a:r>
            <a:r>
              <a:rPr lang="en-US" altLang="zh-TW" sz="2400" dirty="0"/>
              <a:t>Security</a:t>
            </a:r>
            <a:r>
              <a:rPr lang="zh-TW" altLang="en-US" sz="2400" dirty="0"/>
              <a:t>（權限設定）</a:t>
            </a:r>
          </a:p>
        </p:txBody>
      </p:sp>
      <p:sp>
        <p:nvSpPr>
          <p:cNvPr id="3" name="矩形 2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權限設定  </a:t>
            </a:r>
            <a:r>
              <a:rPr lang="en-US" altLang="zh-TW" sz="2000" dirty="0" err="1"/>
              <a:t>SecurityConfig</a:t>
            </a:r>
            <a:endParaRPr lang="en-US" altLang="zh-TW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2" y="1307077"/>
            <a:ext cx="4783496" cy="2881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Security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授權規則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permitAll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：登入／註冊開放使用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("ADMIN")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：後台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只允許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</p:spTree>
    <p:extLst>
      <p:ext uri="{BB962C8B-B14F-4D97-AF65-F5344CB8AC3E}">
        <p14:creationId xmlns:p14="http://schemas.microsoft.com/office/powerpoint/2010/main" val="2536505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身分驗證過濾器　</a:t>
            </a:r>
            <a:r>
              <a:rPr lang="en-US" altLang="zh-TW" sz="2000" dirty="0" err="1"/>
              <a:t>JwtAuthenticationFilter</a:t>
            </a:r>
            <a:endParaRPr lang="en-US" altLang="zh-TW" sz="2000" dirty="0"/>
          </a:p>
        </p:txBody>
      </p:sp>
      <p:sp>
        <p:nvSpPr>
          <p:cNvPr id="3" name="矩形 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SecurityConfig</a:t>
            </a:r>
            <a:r>
              <a:rPr lang="en-US" altLang="zh-TW" sz="1200" dirty="0"/>
              <a:t> </a:t>
            </a:r>
            <a:r>
              <a:rPr lang="zh-TW" altLang="en-US" sz="1200" dirty="0"/>
              <a:t>中透過建構子</a:t>
            </a:r>
            <a:r>
              <a:rPr lang="zh-TW" altLang="en-US" sz="1200" dirty="0" smtClean="0"/>
              <a:t>注入 </a:t>
            </a:r>
            <a:r>
              <a:rPr lang="en-US" altLang="zh-TW" sz="1200" dirty="0" err="1" smtClean="0"/>
              <a:t>JwtAuthenticationFilter</a:t>
            </a:r>
            <a:r>
              <a:rPr lang="zh-TW" altLang="en-US" sz="1200" dirty="0"/>
              <a:t>，當成專門處理 </a:t>
            </a:r>
            <a:r>
              <a:rPr lang="en-US" altLang="zh-TW" sz="1200" dirty="0"/>
              <a:t>JWT </a:t>
            </a:r>
            <a:r>
              <a:rPr lang="zh-TW" altLang="en-US" sz="1200" dirty="0"/>
              <a:t>的</a:t>
            </a:r>
            <a:r>
              <a:rPr lang="zh-TW" altLang="en-US" sz="1200" dirty="0" smtClean="0"/>
              <a:t>過濾器 </a:t>
            </a:r>
            <a:endParaRPr lang="en-US" altLang="zh-TW" sz="1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filterChain</a:t>
            </a:r>
            <a:r>
              <a:rPr lang="en-US" altLang="zh-TW" sz="1200" dirty="0"/>
              <a:t>() </a:t>
            </a:r>
            <a:r>
              <a:rPr lang="zh-TW" altLang="en-US" sz="1200" dirty="0"/>
              <a:t>裡用 </a:t>
            </a:r>
            <a:r>
              <a:rPr lang="en-US" altLang="zh-TW" sz="1200" dirty="0" err="1"/>
              <a:t>addFilterBefore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jwtAuthFilter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UsernamePasswordAuthenticationFilter.class</a:t>
            </a:r>
            <a:r>
              <a:rPr lang="en-US" altLang="zh-TW" sz="1200" dirty="0"/>
              <a:t>)</a:t>
            </a:r>
            <a:r>
              <a:rPr lang="zh-TW" altLang="en-US" sz="1200" dirty="0"/>
              <a:t>，讓所有請求先經過 </a:t>
            </a:r>
            <a:r>
              <a:rPr lang="en-US" altLang="zh-TW" sz="1200" dirty="0"/>
              <a:t>JWT </a:t>
            </a:r>
            <a:r>
              <a:rPr lang="zh-TW" altLang="en-US" sz="1200" dirty="0" smtClean="0"/>
              <a:t>驗證</a:t>
            </a:r>
            <a:endParaRPr lang="en-US" altLang="zh-TW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過濾器</a:t>
            </a:r>
            <a:r>
              <a:rPr lang="zh-TW" altLang="en-US" sz="1200" dirty="0"/>
              <a:t>會從 </a:t>
            </a:r>
            <a:r>
              <a:rPr lang="en-US" altLang="zh-TW" sz="1200" dirty="0"/>
              <a:t>Authorization: Bearer &lt;token&gt; </a:t>
            </a:r>
            <a:r>
              <a:rPr lang="zh-TW" altLang="en-US" sz="1200" dirty="0"/>
              <a:t>讀出 </a:t>
            </a:r>
            <a:r>
              <a:rPr lang="en-US" altLang="zh-TW" sz="1200" dirty="0"/>
              <a:t>JWT</a:t>
            </a:r>
            <a:r>
              <a:rPr lang="zh-TW" altLang="en-US" sz="1200" dirty="0"/>
              <a:t>，呼叫 </a:t>
            </a:r>
            <a:r>
              <a:rPr lang="en-US" altLang="zh-TW" sz="1200" dirty="0" err="1"/>
              <a:t>JwtService</a:t>
            </a:r>
            <a:r>
              <a:rPr lang="en-US" altLang="zh-TW" sz="1200" dirty="0"/>
              <a:t> </a:t>
            </a:r>
            <a:r>
              <a:rPr lang="zh-TW" altLang="en-US" sz="1200" dirty="0"/>
              <a:t>驗證，成功就建立登入身分放進 </a:t>
            </a:r>
            <a:r>
              <a:rPr lang="en-US" altLang="zh-TW" sz="1200" dirty="0" err="1"/>
              <a:t>SecurityContext</a:t>
            </a:r>
            <a:r>
              <a:rPr lang="zh-TW" altLang="en-US" sz="1200" dirty="0"/>
              <a:t>，後面 </a:t>
            </a:r>
            <a:r>
              <a:rPr lang="en-US" altLang="zh-TW" sz="1200" dirty="0" err="1"/>
              <a:t>hasRole</a:t>
            </a:r>
            <a:r>
              <a:rPr lang="en-US" altLang="zh-TW" sz="1200" dirty="0"/>
              <a:t>("ADMIN") </a:t>
            </a:r>
            <a:r>
              <a:rPr lang="zh-TW" altLang="en-US" sz="1200" dirty="0"/>
              <a:t>才能正確判斷是否為管理員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" y="585761"/>
            <a:ext cx="4526003" cy="3046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47" y="511000"/>
            <a:ext cx="4082788" cy="33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48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919" y="861471"/>
            <a:ext cx="4902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身分資料來源  </a:t>
            </a:r>
            <a:r>
              <a:rPr lang="en-US" altLang="zh-TW" sz="2000" dirty="0" err="1"/>
              <a:t>UserPO</a:t>
            </a:r>
            <a:r>
              <a:rPr lang="zh-TW" altLang="en-US" sz="2000" dirty="0"/>
              <a:t>／</a:t>
            </a:r>
            <a:r>
              <a:rPr lang="en-US" altLang="zh-TW" sz="2000" dirty="0" err="1"/>
              <a:t>UserRole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" y="1800191"/>
            <a:ext cx="4688463" cy="10425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7" y="3304378"/>
            <a:ext cx="2676275" cy="13853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07" y="1492414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UserPO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07" y="2996601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UserRole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3863129" y="3127684"/>
            <a:ext cx="49536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：對應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資料表，欄位包含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：枚舉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，用來區分一般會員與管理員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管理員帳號在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 = 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不為空</a:t>
            </a:r>
          </a:p>
        </p:txBody>
      </p:sp>
      <p:sp>
        <p:nvSpPr>
          <p:cNvPr id="11" name="矩形 10"/>
          <p:cNvSpPr/>
          <p:nvPr/>
        </p:nvSpPr>
        <p:spPr>
          <a:xfrm>
            <a:off x="83807" y="150166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（資料模型）</a:t>
            </a:r>
          </a:p>
        </p:txBody>
      </p:sp>
    </p:spTree>
    <p:extLst>
      <p:ext uri="{BB962C8B-B14F-4D97-AF65-F5344CB8AC3E}">
        <p14:creationId xmlns:p14="http://schemas.microsoft.com/office/powerpoint/2010/main" val="2107253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763" y="161224"/>
            <a:ext cx="3980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登入回傳物件 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AuthResponseVO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9" y="800424"/>
            <a:ext cx="3640823" cy="34136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340" y="227353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登入成功後由 </a:t>
            </a:r>
            <a:r>
              <a:rPr lang="en-US" altLang="zh-TW" dirty="0" err="1"/>
              <a:t>AuthController</a:t>
            </a:r>
            <a:r>
              <a:rPr lang="en-US" altLang="zh-TW" dirty="0"/>
              <a:t> </a:t>
            </a:r>
            <a:r>
              <a:rPr lang="zh-TW" altLang="en-US" dirty="0"/>
              <a:t>組成的回傳資料模型（</a:t>
            </a:r>
            <a:r>
              <a:rPr lang="en-US" altLang="zh-TW" dirty="0"/>
              <a:t>VO</a:t>
            </a:r>
            <a:r>
              <a:rPr lang="zh-TW" altLang="en-US" dirty="0"/>
              <a:t>／</a:t>
            </a:r>
            <a:r>
              <a:rPr lang="en-US" altLang="zh-TW" dirty="0"/>
              <a:t>DTO</a:t>
            </a:r>
            <a:r>
              <a:rPr lang="zh-TW" altLang="en-US" dirty="0"/>
              <a:t>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內容包含 </a:t>
            </a:r>
            <a:r>
              <a:rPr lang="en-US" altLang="zh-TW" dirty="0" err="1"/>
              <a:t>userId</a:t>
            </a:r>
            <a:r>
              <a:rPr lang="zh-TW" altLang="en-US" dirty="0"/>
              <a:t>、</a:t>
            </a:r>
            <a:r>
              <a:rPr lang="en-US" altLang="zh-TW" dirty="0"/>
              <a:t>name</a:t>
            </a:r>
            <a:r>
              <a:rPr lang="zh-TW" altLang="en-US" dirty="0"/>
              <a:t>、</a:t>
            </a:r>
            <a:r>
              <a:rPr lang="en-US" altLang="zh-TW" dirty="0"/>
              <a:t>email</a:t>
            </a:r>
            <a:r>
              <a:rPr lang="zh-TW" altLang="en-US" dirty="0"/>
              <a:t>、</a:t>
            </a:r>
            <a:r>
              <a:rPr lang="en-US" altLang="zh-TW" dirty="0"/>
              <a:t>role</a:t>
            </a:r>
            <a:r>
              <a:rPr lang="zh-TW" altLang="en-US" dirty="0"/>
              <a:t>、</a:t>
            </a:r>
            <a:r>
              <a:rPr lang="en-US" altLang="zh-TW" dirty="0"/>
              <a:t>token</a:t>
            </a:r>
            <a:r>
              <a:rPr lang="zh-TW" altLang="en-US" dirty="0"/>
              <a:t>、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等欄位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前端會把 </a:t>
            </a:r>
            <a:r>
              <a:rPr lang="en-US" altLang="zh-TW" dirty="0"/>
              <a:t>role</a:t>
            </a:r>
            <a:r>
              <a:rPr lang="zh-TW" altLang="en-US" dirty="0"/>
              <a:t>、</a:t>
            </a:r>
            <a:r>
              <a:rPr lang="en-US" altLang="zh-TW" dirty="0"/>
              <a:t>token</a:t>
            </a:r>
            <a:r>
              <a:rPr lang="zh-TW" altLang="en-US" dirty="0"/>
              <a:t>、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，用來判斷是否顯示 </a:t>
            </a:r>
            <a:r>
              <a:rPr lang="en-US" altLang="zh-TW" dirty="0"/>
              <a:t>Admin </a:t>
            </a:r>
            <a:r>
              <a:rPr lang="zh-TW" altLang="en-US" dirty="0"/>
              <a:t>後台</a:t>
            </a:r>
          </a:p>
        </p:txBody>
      </p:sp>
    </p:spTree>
    <p:extLst>
      <p:ext uri="{BB962C8B-B14F-4D97-AF65-F5344CB8AC3E}">
        <p14:creationId xmlns:p14="http://schemas.microsoft.com/office/powerpoint/2010/main" val="538973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7171" y="176169"/>
            <a:ext cx="28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ADMIN</a:t>
            </a:r>
            <a:r>
              <a:rPr lang="zh-TW" altLang="en-US" sz="2400" dirty="0" smtClean="0"/>
              <a:t>前端程式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27171" y="798787"/>
            <a:ext cx="22028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共用登入頁  </a:t>
            </a:r>
            <a:r>
              <a:rPr lang="en-US" altLang="zh-TW" sz="1600" dirty="0"/>
              <a:t>login.html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1298294"/>
            <a:ext cx="3585234" cy="3207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49024" y="28188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同一支 </a:t>
            </a:r>
            <a:r>
              <a:rPr lang="en-US" altLang="zh-TW" dirty="0"/>
              <a:t>login.html </a:t>
            </a:r>
            <a:r>
              <a:rPr lang="zh-TW" altLang="en-US" dirty="0"/>
              <a:t>供買家／賣家／管理員共用，依 </a:t>
            </a:r>
            <a:r>
              <a:rPr lang="en-US" altLang="zh-TW" dirty="0"/>
              <a:t>URL ?role </a:t>
            </a:r>
            <a:r>
              <a:rPr lang="zh-TW" altLang="en-US" dirty="0"/>
              <a:t>切換身分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表單包含「帳號／電子郵件」與「密碼」兩個欄位，提交交給 </a:t>
            </a:r>
            <a:r>
              <a:rPr lang="en-US" altLang="zh-TW" dirty="0"/>
              <a:t>login.js </a:t>
            </a:r>
            <a:r>
              <a:rPr lang="zh-TW" altLang="en-US" dirty="0"/>
              <a:t>處理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下方「返回角色選擇」連結會退回 </a:t>
            </a:r>
            <a:r>
              <a:rPr lang="en-US" altLang="zh-TW" dirty="0"/>
              <a:t>index.html</a:t>
            </a:r>
            <a:r>
              <a:rPr lang="zh-TW" altLang="en-US" dirty="0"/>
              <a:t>，重新選擇 </a:t>
            </a:r>
            <a:r>
              <a:rPr lang="en-US" altLang="zh-TW" dirty="0"/>
              <a:t>BUYER</a:t>
            </a:r>
            <a:r>
              <a:rPr lang="zh-TW" altLang="en-US" dirty="0"/>
              <a:t>／</a:t>
            </a:r>
            <a:r>
              <a:rPr lang="en-US" altLang="zh-TW" dirty="0"/>
              <a:t>SELLER</a:t>
            </a:r>
            <a:r>
              <a:rPr lang="zh-TW" altLang="en-US" dirty="0"/>
              <a:t>／</a:t>
            </a:r>
            <a:r>
              <a:rPr lang="en-US" altLang="zh-TW" dirty="0"/>
              <a:t>ADMIN </a:t>
            </a:r>
            <a:r>
              <a:rPr lang="zh-TW" altLang="en-US" dirty="0"/>
              <a:t>身分</a:t>
            </a:r>
          </a:p>
        </p:txBody>
      </p:sp>
    </p:spTree>
    <p:extLst>
      <p:ext uri="{BB962C8B-B14F-4D97-AF65-F5344CB8AC3E}">
        <p14:creationId xmlns:p14="http://schemas.microsoft.com/office/powerpoint/2010/main" val="1283504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4" y="678580"/>
            <a:ext cx="3033379" cy="31902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7444" y="127668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角色分流與畫面設定  </a:t>
            </a:r>
            <a:r>
              <a:rPr lang="en-US" altLang="zh-TW" sz="1800" dirty="0"/>
              <a:t>login.js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25987" y="2031652"/>
            <a:ext cx="584251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先透過 URLSearchParams 讀取網址上的 role 參數，判斷目前是 BUYER／SELLER 還是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 role === 'ADMIN' 時：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將頁面標題改成「管理員登入」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將帳號欄位 Label 改成「管理員編號 (Admin Code)」，並把輸入框提示改成「請輸入管理員編號」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隱藏註冊切換區塊（switchContainer 或 showRegisterLink），表示管理員</a:t>
            </a:r>
            <a:r>
              <a:rPr kumimoji="0" lang="zh-TW" altLang="zh-TW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只能登入，不能前台註冊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若網址沒有帶正確的 role（或不是 BUYER／SELLER／ADMIN 其一），直接導回 index.html，避免一般使用者誤闖管理員登入頁</a:t>
            </a:r>
          </a:p>
        </p:txBody>
      </p:sp>
    </p:spTree>
    <p:extLst>
      <p:ext uri="{BB962C8B-B14F-4D97-AF65-F5344CB8AC3E}">
        <p14:creationId xmlns:p14="http://schemas.microsoft.com/office/powerpoint/2010/main" val="343457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登入系統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首頁預設會顯示登入畫面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輸入您的帳號密碼，例如：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帳號：admin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密碼：1234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按下「登入」按鈕後，右上角會顯示登入成功訊息（例如：歡迎admin）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870" y="228336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登入 </a:t>
            </a:r>
            <a:r>
              <a:rPr lang="en-US" altLang="zh-TW" sz="1800" dirty="0"/>
              <a:t>API </a:t>
            </a:r>
            <a:r>
              <a:rPr lang="zh-TW" altLang="en-US" sz="1800" dirty="0"/>
              <a:t>與請求內容  </a:t>
            </a:r>
            <a:r>
              <a:rPr lang="en-US" altLang="zh-TW" sz="1800" dirty="0"/>
              <a:t>login.js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62" y="702562"/>
            <a:ext cx="3072823" cy="37738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67324" y="1367406"/>
            <a:ext cx="44713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監聽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loginForm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submit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事件，統一讀取畫面輸入的帳號與密碼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 === 'ADMIN'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loginUrl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/admin-login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 payload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password: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傳給後端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/login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payload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 email, password 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以同一支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，依角色分流呼叫不同登入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73506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700" y="169613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登入成功後：</a:t>
            </a:r>
            <a:r>
              <a:rPr lang="en-US" altLang="zh-TW" sz="1800" dirty="0"/>
              <a:t>Admin </a:t>
            </a:r>
            <a:r>
              <a:rPr lang="zh-TW" altLang="en-US" sz="1800" dirty="0"/>
              <a:t>的身分檢查＋儲存資訊＋導頁</a:t>
            </a:r>
            <a:endParaRPr lang="en-US" altLang="zh-TW" sz="1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" y="657693"/>
            <a:ext cx="4050074" cy="3023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收到後端回傳 </a:t>
            </a:r>
            <a:r>
              <a:rPr lang="en-US" altLang="zh-TW" dirty="0"/>
              <a:t>JSON</a:t>
            </a:r>
            <a:r>
              <a:rPr lang="zh-TW" altLang="en-US" dirty="0"/>
              <a:t>，先讀出 </a:t>
            </a:r>
            <a:r>
              <a:rPr lang="en-US" altLang="zh-TW" dirty="0" err="1"/>
              <a:t>data.role</a:t>
            </a:r>
            <a:r>
              <a:rPr lang="en-US" altLang="zh-TW" dirty="0"/>
              <a:t> </a:t>
            </a:r>
            <a:r>
              <a:rPr lang="zh-TW" altLang="en-US" dirty="0"/>
              <a:t>作為實際身分 </a:t>
            </a:r>
            <a:r>
              <a:rPr lang="en-US" altLang="zh-TW" dirty="0" err="1"/>
              <a:t>actualRole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若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URL </a:t>
            </a:r>
            <a:r>
              <a:rPr lang="zh-TW" altLang="en-US" dirty="0"/>
              <a:t>的 </a:t>
            </a:r>
            <a:r>
              <a:rPr lang="en-US" altLang="zh-TW" dirty="0"/>
              <a:t>role </a:t>
            </a:r>
            <a:r>
              <a:rPr lang="zh-TW" altLang="en-US" dirty="0"/>
              <a:t>不符，顯示錯誤訊息「帳號身分不符」並終止流程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登入成功時將 </a:t>
            </a:r>
            <a:r>
              <a:rPr lang="en-US" altLang="zh-TW" dirty="0"/>
              <a:t>token </a:t>
            </a:r>
            <a:r>
              <a:rPr lang="zh-TW" altLang="en-US" dirty="0"/>
              <a:t>與 </a:t>
            </a:r>
            <a:r>
              <a:rPr lang="en-US" altLang="zh-TW" dirty="0"/>
              <a:t>role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，作為之後呼叫 </a:t>
            </a:r>
            <a:r>
              <a:rPr lang="en-US" altLang="zh-TW" dirty="0"/>
              <a:t>API </a:t>
            </a:r>
            <a:r>
              <a:rPr lang="zh-TW" altLang="en-US" dirty="0"/>
              <a:t>的憑證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當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為 </a:t>
            </a:r>
            <a:r>
              <a:rPr lang="en-US" altLang="zh-TW" dirty="0"/>
              <a:t>ADMIN </a:t>
            </a:r>
            <a:r>
              <a:rPr lang="zh-TW" altLang="en-US" dirty="0"/>
              <a:t>時，另外把 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name </a:t>
            </a:r>
            <a:r>
              <a:rPr lang="zh-TW" altLang="en-US" dirty="0"/>
              <a:t>存在 </a:t>
            </a:r>
            <a:r>
              <a:rPr lang="en-US" altLang="zh-TW" dirty="0" err="1"/>
              <a:t>localStorage</a:t>
            </a:r>
            <a:r>
              <a:rPr lang="zh-TW" altLang="en-US" dirty="0"/>
              <a:t>，供 </a:t>
            </a:r>
            <a:r>
              <a:rPr lang="en-US" altLang="zh-TW" dirty="0"/>
              <a:t>admin-dashboard </a:t>
            </a:r>
            <a:r>
              <a:rPr lang="zh-TW" altLang="en-US" dirty="0"/>
              <a:t>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1.5 </a:t>
            </a:r>
            <a:r>
              <a:rPr lang="zh-TW" altLang="en-US" dirty="0"/>
              <a:t>秒後依角色導頁：</a:t>
            </a:r>
            <a:r>
              <a:rPr lang="en-US" altLang="zh-TW" dirty="0"/>
              <a:t>BUYER → products.html</a:t>
            </a:r>
            <a:r>
              <a:rPr lang="zh-TW" altLang="en-US" dirty="0"/>
              <a:t>、</a:t>
            </a:r>
            <a:r>
              <a:rPr lang="en-US" altLang="zh-TW" dirty="0"/>
              <a:t>SELLER → seller-dashboard.html</a:t>
            </a:r>
            <a:r>
              <a:rPr lang="zh-TW" altLang="en-US" dirty="0"/>
              <a:t>、</a:t>
            </a:r>
            <a:r>
              <a:rPr lang="en-US" altLang="zh-TW" dirty="0"/>
              <a:t>ADMIN → admin-dashboard.html</a:t>
            </a:r>
          </a:p>
        </p:txBody>
      </p:sp>
    </p:spTree>
    <p:extLst>
      <p:ext uri="{BB962C8B-B14F-4D97-AF65-F5344CB8AC3E}">
        <p14:creationId xmlns:p14="http://schemas.microsoft.com/office/powerpoint/2010/main" val="114884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瀏覽產品 - </a:t>
            </a:r>
            <a:r>
              <a:rPr lang="en" sz="2800"/>
              <a:t>商城首頁</a:t>
            </a:r>
            <a:endParaRPr sz="380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登入成功後 系統直接進入”商城首頁” 會列出目前可購買的商品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每個商品旁邊有「加入購物車」按鈕，可以將想要的商品放入購物車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管理購物車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點選「購物車」進入購物車畫面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可以看到已經加入的商品清單，包括商品名稱、價格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可以刪除購物車中的商品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底部會顯示總金額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送出訂單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點選結帳按鈕後 會從錢包餘額中扣款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2797</Words>
  <Application>Microsoft Office PowerPoint</Application>
  <PresentationFormat>如螢幕大小 (16:9)</PresentationFormat>
  <Paragraphs>497</Paragraphs>
  <Slides>61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8" baseType="lpstr">
      <vt:lpstr>Arial</vt:lpstr>
      <vt:lpstr>Courier New</vt:lpstr>
      <vt:lpstr>標楷體</vt:lpstr>
      <vt:lpstr>Roboto Mono</vt:lpstr>
      <vt:lpstr>Wingdings</vt:lpstr>
      <vt:lpstr>微軟正黑體</vt:lpstr>
      <vt:lpstr>Simple Light</vt:lpstr>
      <vt:lpstr>專案名稱: 全端電商平台</vt:lpstr>
      <vt:lpstr>大綱</vt:lpstr>
      <vt:lpstr>專案介紹</vt:lpstr>
      <vt:lpstr>使用案例（Use Case）</vt:lpstr>
      <vt:lpstr>系統功能說明</vt:lpstr>
      <vt:lpstr>登入系統</vt:lpstr>
      <vt:lpstr>瀏覽產品 - 商城首頁</vt:lpstr>
      <vt:lpstr>管理購物車</vt:lpstr>
      <vt:lpstr>送出訂單</vt:lpstr>
      <vt:lpstr>查詢歷史訂單</vt:lpstr>
      <vt:lpstr>資料庫模型圖</vt:lpstr>
      <vt:lpstr>資料庫模型圖說明 - 使用者 &amp; 認證 (User &amp; Auth) </vt:lpstr>
      <vt:lpstr>商品 &amp; 分類 (Product &amp; Catalog)</vt:lpstr>
      <vt:lpstr>購物車 &amp; 訂單 (Cart &amp; Order) </vt:lpstr>
      <vt:lpstr>金流 &amp; 帳戶 (Wallet &amp; Finance)</vt:lpstr>
      <vt:lpstr>前端程式</vt:lpstr>
      <vt:lpstr>API 呼叫流程整理</vt:lpstr>
      <vt:lpstr>前端畫面區塊程式</vt:lpstr>
      <vt:lpstr>登入功能</vt:lpstr>
      <vt:lpstr>顯示商品</vt:lpstr>
      <vt:lpstr>加入購物車</vt:lpstr>
      <vt:lpstr>購物車更新</vt:lpstr>
      <vt:lpstr>handleCheckout（）提交訂單功能</vt:lpstr>
      <vt:lpstr>renderCart 顯示訂單清單</vt:lpstr>
      <vt:lpstr>fetchOrderDetails(orderId) - 顯示特定訂單詳細資料</vt:lpstr>
      <vt:lpstr>PowerPoint 簡報</vt:lpstr>
      <vt:lpstr>fetchMySellerOrders() 獲取我(賣家)的所有訂單</vt:lpstr>
      <vt:lpstr>renderProductRatings - 買家評價</vt:lpstr>
      <vt:lpstr>後端架構概述</vt:lpstr>
      <vt:lpstr>JWT 驗證與帳號 - JwtUtil </vt:lpstr>
      <vt:lpstr>AuthController 功能簡介</vt:lpstr>
      <vt:lpstr>登入驗證API - AuthController</vt:lpstr>
      <vt:lpstr>Product 實體類別</vt:lpstr>
      <vt:lpstr>ProductController</vt:lpstr>
      <vt:lpstr>Order 實體類別</vt:lpstr>
      <vt:lpstr>OrderController功能簡介</vt:lpstr>
      <vt:lpstr>PowerPoint 簡報</vt:lpstr>
      <vt:lpstr>OrderItem實體類別</vt:lpstr>
      <vt:lpstr>資料庫Order_items和Orders關聯性</vt:lpstr>
      <vt:lpstr>結論</vt:lpstr>
      <vt:lpstr>PowerPoint 簡報</vt:lpstr>
      <vt:lpstr>SellerOrderController 功能簡介 </vt:lpstr>
      <vt:lpstr>RatingController 功能簡介</vt:lpstr>
      <vt:lpstr>RatingController 功能簡介</vt:lpstr>
      <vt:lpstr>WalletController 功能簡介</vt:lpstr>
      <vt:lpstr>Barry新增ppt –後臺管理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專案名稱: 全端電商平台</dc:title>
  <cp:lastModifiedBy>student</cp:lastModifiedBy>
  <cp:revision>1</cp:revision>
  <dcterms:modified xsi:type="dcterms:W3CDTF">2025-11-26T08:46:15Z</dcterms:modified>
</cp:coreProperties>
</file>